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1063" r:id="rId4"/>
    <p:sldId id="6576" r:id="rId5"/>
    <p:sldId id="1065" r:id="rId6"/>
    <p:sldId id="1064" r:id="rId7"/>
    <p:sldId id="1046" r:id="rId8"/>
    <p:sldId id="262" r:id="rId9"/>
    <p:sldId id="6570" r:id="rId10"/>
    <p:sldId id="6559" r:id="rId11"/>
    <p:sldId id="6571" r:id="rId12"/>
    <p:sldId id="6572" r:id="rId13"/>
    <p:sldId id="6573" r:id="rId14"/>
    <p:sldId id="6569" r:id="rId15"/>
  </p:sldIdLst>
  <p:sldSz cx="12192000" cy="6858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Arial Nova" panose="020B0504020202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204"/>
    <a:srgbClr val="1B1B19"/>
    <a:srgbClr val="1B1B1A"/>
    <a:srgbClr val="9F9A84"/>
    <a:srgbClr val="EE8D2E"/>
    <a:srgbClr val="63B32E"/>
    <a:srgbClr val="E157AB"/>
    <a:srgbClr val="4EBAF5"/>
    <a:srgbClr val="E8E4EC"/>
    <a:srgbClr val="DC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1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55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24068-A6E6-5A35-D38D-8F8BA789E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401940-5868-16E0-2656-E8907888C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4D694F-9F82-39CD-BD68-6CD42645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481330-7111-A4B8-177A-4D4C0B12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5D5F79-CAA5-4795-4BC7-90889F30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48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74548-7279-C75A-6032-EAFD16D2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A0DBB4-E095-0A7E-DD3B-E1D09EB26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76F5E6-36C2-9D77-27A9-7B4F316C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3B4F6-779B-8AC5-8BF3-C66005BCA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3CC5A3-423F-06F8-D8DD-016B6E23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17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8B32A8-F703-637A-29DC-58A02EF53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D9D4E6-D520-EE5F-7E91-F30A60B09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784AE6-9195-D579-CD66-475F13F7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676467-FA96-1C99-0440-2CA0EDA1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618B46-ACDF-FA60-6D57-DBA7621C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718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5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7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7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7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17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23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2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4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DEC2F-795D-6361-7467-D59F39B4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EA00BA-9E3B-AEC2-7734-5589EA55D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721256-435A-C6CA-08FA-68765C41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C88B4-2633-1116-D046-4C87230A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1310B2-E89A-824B-A247-8AB40553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593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79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8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9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3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9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94C32-BCAE-A57C-0D0D-06753FD2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0F9204-D3FF-26B1-9CF8-72A9074F6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66C0B6-E29E-4CED-1B20-8AE83891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87EB6B-EF63-3919-D8D6-06E3CFF9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937F09-243A-108C-4E35-F8B87504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35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8BB9D-2953-DB85-8DC8-0A50962E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5ED763-58FB-C0AD-BF09-16BC5C076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A62640-B72C-1F6B-ED2F-6B8A147CF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5EEE9B-72E1-EF8F-F76B-8875CDF2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DE983-F2AB-1727-515A-76D1C933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AD2280-118E-1A21-08DC-DBD423D5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37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D90C6-FDF4-11E5-CA34-3C5B8801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BC14CB-6361-E62A-C215-EDEF4E149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ED06B7-970E-2C95-719F-7FD4BE5EE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433B4B-403D-133E-FB12-683DC074C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551C75-A766-54A3-A054-8A9AC0751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FD716B-9CDE-A0CF-51D8-88A9F46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9D11B-47B6-A90D-A70F-6E4BDD84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F4E41-37F3-9E6B-5336-0C38D99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6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51173-CD68-3D41-EE2A-BA642C72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4D7B8D-C7FC-8628-3025-6429B48E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FE5D60-270F-2A8E-EB3B-917526B9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438366-9A16-482A-F0A3-8FBDC04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08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230888-9FEA-3AAF-5456-3C383CE1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34DF48A-A97D-F513-BA20-9D60F964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02EED3-4881-6F43-C3D8-429F6E4B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28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E3B7F-4F94-5D67-6695-D526372C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49693B-C0E6-AFB4-1833-03CA4193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87C332-37E9-2EE2-C663-BE9467A7D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6F1059-707B-40C7-0B2F-4DFC0015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72AB27-16E1-DF73-6ADD-EB840A01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0DDCE4-A6E4-C006-984B-3BC2E8D4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81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D4C71-593E-EA07-05A5-2259B48B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2046EA-CB67-9C24-E31E-55285077F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F52F67-7921-4D5A-3640-636D6E92B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08B666-A253-CE12-1E36-E992F505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DF0AD9-848D-82DF-360F-A60C1A67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72EBFD-13DA-B871-A978-DC52F455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44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16B98D-6632-5808-D94F-B5D430D9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7F9928-C492-E3C7-7E19-13686B26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BBE89D-2E1D-87C9-FE09-661214BD1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E4C9C-B6C9-4700-9974-176CF358E74D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F96C36-71CD-350A-4EDE-DB4F12BC5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5107D3-1355-FF38-4A1E-1D6B53B2F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20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106FF-BC2D-40E3-A589-4121C1650E4B}" type="datetimeFigureOut">
              <a:rPr lang="pt-BR" smtClean="0"/>
              <a:t>10/05/2023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4F61-2B27-470F-9A67-0843AC88DC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80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1D9817F3-4478-CDAE-DDF2-1755FA5D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2" y="1870579"/>
            <a:ext cx="7185414" cy="1066585"/>
          </a:xfrm>
          <a:prstGeom prst="rect">
            <a:avLst/>
          </a:prstGeom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5720D399-6491-6F45-17FA-5682B98D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86" y="2937164"/>
            <a:ext cx="4968989" cy="483182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A86FEBC-6E78-0892-8838-264FB21A0FBA}"/>
              </a:ext>
            </a:extLst>
          </p:cNvPr>
          <p:cNvSpPr/>
          <p:nvPr/>
        </p:nvSpPr>
        <p:spPr>
          <a:xfrm>
            <a:off x="0" y="0"/>
            <a:ext cx="221673" cy="6858000"/>
          </a:xfrm>
          <a:prstGeom prst="rect">
            <a:avLst/>
          </a:prstGeom>
          <a:solidFill>
            <a:srgbClr val="63B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E4846C0A-B529-C353-62AE-664AC6D92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7" y="3739682"/>
            <a:ext cx="5865374" cy="1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3B076B-203E-CA7D-4E5B-AD084094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324"/>
            <a:ext cx="12190476" cy="685714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C265C00-BADC-F66B-EBD7-43C95AB153BD}"/>
              </a:ext>
            </a:extLst>
          </p:cNvPr>
          <p:cNvSpPr txBox="1"/>
          <p:nvPr/>
        </p:nvSpPr>
        <p:spPr>
          <a:xfrm>
            <a:off x="1449895" y="1991892"/>
            <a:ext cx="4232358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575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COMPROU</a:t>
            </a:r>
            <a:endParaRPr lang="pt-BR" sz="575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6FBADB-0D5F-CD11-494A-7A3F57FC3C13}"/>
              </a:ext>
            </a:extLst>
          </p:cNvPr>
          <p:cNvSpPr txBox="1"/>
          <p:nvPr/>
        </p:nvSpPr>
        <p:spPr>
          <a:xfrm>
            <a:off x="1882053" y="2796235"/>
            <a:ext cx="3077990" cy="7135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dirty="0">
                <a:solidFill>
                  <a:prstClr val="white"/>
                </a:solidFill>
              </a:rPr>
              <a:t>300 pontos</a:t>
            </a:r>
            <a:endParaRPr lang="pt-BR" sz="4000" b="1" dirty="0">
              <a:solidFill>
                <a:srgbClr val="FFE39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326F99-20B6-1397-240F-10F9085DFFAD}"/>
              </a:ext>
            </a:extLst>
          </p:cNvPr>
          <p:cNvSpPr txBox="1"/>
          <p:nvPr/>
        </p:nvSpPr>
        <p:spPr>
          <a:xfrm>
            <a:off x="1336017" y="3514992"/>
            <a:ext cx="423235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69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GANHOU</a:t>
            </a:r>
            <a:endParaRPr lang="pt-BR" sz="690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8" name="Imagem 7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CF10AC3A-4E6C-5318-056C-981EDE96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53" y="778302"/>
            <a:ext cx="4571660" cy="4571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0F31D7-8719-1592-B69C-311A72AE2C10}"/>
              </a:ext>
            </a:extLst>
          </p:cNvPr>
          <p:cNvSpPr txBox="1"/>
          <p:nvPr/>
        </p:nvSpPr>
        <p:spPr>
          <a:xfrm>
            <a:off x="8591146" y="386511"/>
            <a:ext cx="3077990" cy="711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b="1" dirty="0">
                <a:solidFill>
                  <a:prstClr val="white"/>
                </a:solidFill>
              </a:rPr>
              <a:t> 2 BRINDES</a:t>
            </a:r>
          </a:p>
        </p:txBody>
      </p:sp>
      <p:pic>
        <p:nvPicPr>
          <p:cNvPr id="3" name="Imagem 2" descr="Uma imagem contendo no interior, mesa, pequeno, rosa&#10;&#10;Descrição gerada automaticamente">
            <a:extLst>
              <a:ext uri="{FF2B5EF4-FFF2-40B4-BE49-F238E27FC236}">
                <a16:creationId xmlns:a16="http://schemas.microsoft.com/office/drawing/2014/main" id="{E49A092C-7DEC-5409-60D4-90B83349F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77" y="2396380"/>
            <a:ext cx="4461620" cy="4461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2396484-968A-BD18-24B8-377189FD5AAD}"/>
              </a:ext>
            </a:extLst>
          </p:cNvPr>
          <p:cNvSpPr txBox="1"/>
          <p:nvPr/>
        </p:nvSpPr>
        <p:spPr>
          <a:xfrm>
            <a:off x="5540012" y="6246812"/>
            <a:ext cx="6429375" cy="4493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r" defTabSz="228600">
              <a:spcAft>
                <a:spcPts val="500"/>
              </a:spcAft>
            </a:pPr>
            <a:r>
              <a:rPr lang="pt-BR" sz="1100" dirty="0">
                <a:solidFill>
                  <a:prstClr val="white"/>
                </a:solidFill>
              </a:rPr>
              <a:t>*Verifique os brindes disponíveis no momento da seleção quando finalizar a sua compra. Neste momento não é possível escolher 2 brindes iguais. </a:t>
            </a:r>
            <a:endParaRPr lang="pt-BR" sz="1100" b="1" dirty="0">
              <a:solidFill>
                <a:srgbClr val="FFE3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1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3B076B-203E-CA7D-4E5B-AD084094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324"/>
            <a:ext cx="12190476" cy="6857143"/>
          </a:xfrm>
          <a:prstGeom prst="rect">
            <a:avLst/>
          </a:prstGeom>
        </p:spPr>
      </p:pic>
      <p:pic>
        <p:nvPicPr>
          <p:cNvPr id="8" name="Imagem 7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CF10AC3A-4E6C-5318-056C-981EDE96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97" y="909002"/>
            <a:ext cx="3727616" cy="3727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0F31D7-8719-1592-B69C-311A72AE2C10}"/>
              </a:ext>
            </a:extLst>
          </p:cNvPr>
          <p:cNvSpPr txBox="1"/>
          <p:nvPr/>
        </p:nvSpPr>
        <p:spPr>
          <a:xfrm>
            <a:off x="8591146" y="386511"/>
            <a:ext cx="3077990" cy="711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b="1" dirty="0">
                <a:solidFill>
                  <a:prstClr val="white"/>
                </a:solidFill>
              </a:rPr>
              <a:t> 3 BRINDES</a:t>
            </a:r>
          </a:p>
        </p:txBody>
      </p:sp>
      <p:pic>
        <p:nvPicPr>
          <p:cNvPr id="3" name="Imagem 2" descr="Uma imagem contendo no interior, mesa, pequeno, rosa&#10;&#10;Descrição gerada automaticamente">
            <a:extLst>
              <a:ext uri="{FF2B5EF4-FFF2-40B4-BE49-F238E27FC236}">
                <a16:creationId xmlns:a16="http://schemas.microsoft.com/office/drawing/2014/main" id="{E49A092C-7DEC-5409-60D4-90B83349F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46" y="1629626"/>
            <a:ext cx="3524877" cy="3524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Uma imagem contendo no interior, rosa, verde, roxo&#10;&#10;Descrição gerada automaticamente">
            <a:extLst>
              <a:ext uri="{FF2B5EF4-FFF2-40B4-BE49-F238E27FC236}">
                <a16:creationId xmlns:a16="http://schemas.microsoft.com/office/drawing/2014/main" id="{4CC61651-7EFF-3F18-D060-3F139F3B1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27" y="3337158"/>
            <a:ext cx="3750294" cy="3750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115CBE7-DBA2-8CCE-12A6-6FA19FA1536E}"/>
              </a:ext>
            </a:extLst>
          </p:cNvPr>
          <p:cNvSpPr txBox="1"/>
          <p:nvPr/>
        </p:nvSpPr>
        <p:spPr>
          <a:xfrm>
            <a:off x="5540012" y="6246812"/>
            <a:ext cx="6429375" cy="4493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r" defTabSz="228600">
              <a:spcAft>
                <a:spcPts val="500"/>
              </a:spcAft>
            </a:pPr>
            <a:r>
              <a:rPr lang="pt-BR" sz="1100" dirty="0">
                <a:solidFill>
                  <a:prstClr val="white"/>
                </a:solidFill>
              </a:rPr>
              <a:t>*Verifique os brindes disponíveis no momento da seleção quando finalizar a sua compra. Neste momento não é possível escolher 2 brindes iguais. </a:t>
            </a:r>
            <a:endParaRPr lang="pt-BR" sz="1100" b="1" dirty="0">
              <a:solidFill>
                <a:srgbClr val="FFE39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315A4-A503-FBCB-DC27-F4BA2C8E54A0}"/>
              </a:ext>
            </a:extLst>
          </p:cNvPr>
          <p:cNvSpPr txBox="1"/>
          <p:nvPr/>
        </p:nvSpPr>
        <p:spPr>
          <a:xfrm>
            <a:off x="1449895" y="1991892"/>
            <a:ext cx="4232358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575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COMPROU</a:t>
            </a:r>
            <a:endParaRPr lang="pt-BR" sz="575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EC5D207-301B-A2F0-06A3-0E6F54E8AD73}"/>
              </a:ext>
            </a:extLst>
          </p:cNvPr>
          <p:cNvSpPr txBox="1"/>
          <p:nvPr/>
        </p:nvSpPr>
        <p:spPr>
          <a:xfrm>
            <a:off x="1882053" y="2796235"/>
            <a:ext cx="3077990" cy="7135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dirty="0">
                <a:solidFill>
                  <a:prstClr val="white"/>
                </a:solidFill>
              </a:rPr>
              <a:t>450 pontos</a:t>
            </a:r>
            <a:endParaRPr lang="pt-BR" sz="4000" b="1" dirty="0">
              <a:solidFill>
                <a:srgbClr val="FFE39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6B8B8AF-E1BB-0D94-88F3-87A80088612A}"/>
              </a:ext>
            </a:extLst>
          </p:cNvPr>
          <p:cNvSpPr txBox="1"/>
          <p:nvPr/>
        </p:nvSpPr>
        <p:spPr>
          <a:xfrm>
            <a:off x="1336017" y="3514992"/>
            <a:ext cx="423235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69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GANHOU</a:t>
            </a:r>
            <a:endParaRPr lang="pt-BR" sz="690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3B076B-203E-CA7D-4E5B-AD084094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324"/>
            <a:ext cx="12190476" cy="6857143"/>
          </a:xfrm>
          <a:prstGeom prst="rect">
            <a:avLst/>
          </a:prstGeom>
        </p:spPr>
      </p:pic>
      <p:pic>
        <p:nvPicPr>
          <p:cNvPr id="8" name="Imagem 7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CF10AC3A-4E6C-5318-056C-981EDE96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43" y="909002"/>
            <a:ext cx="3329269" cy="3329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0F31D7-8719-1592-B69C-311A72AE2C10}"/>
              </a:ext>
            </a:extLst>
          </p:cNvPr>
          <p:cNvSpPr txBox="1"/>
          <p:nvPr/>
        </p:nvSpPr>
        <p:spPr>
          <a:xfrm>
            <a:off x="8591146" y="386511"/>
            <a:ext cx="3077990" cy="711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b="1" dirty="0">
                <a:solidFill>
                  <a:prstClr val="white"/>
                </a:solidFill>
              </a:rPr>
              <a:t> 4 BRINDES</a:t>
            </a:r>
          </a:p>
        </p:txBody>
      </p:sp>
      <p:pic>
        <p:nvPicPr>
          <p:cNvPr id="3" name="Imagem 2" descr="Uma imagem contendo no interior, mesa, pequeno, rosa&#10;&#10;Descrição gerada automaticamente">
            <a:extLst>
              <a:ext uri="{FF2B5EF4-FFF2-40B4-BE49-F238E27FC236}">
                <a16:creationId xmlns:a16="http://schemas.microsoft.com/office/drawing/2014/main" id="{E49A092C-7DEC-5409-60D4-90B83349F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378" y="1629626"/>
            <a:ext cx="2794645" cy="2794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Uma imagem contendo no interior, rosa, verde, roxo&#10;&#10;Descrição gerada automaticamente">
            <a:extLst>
              <a:ext uri="{FF2B5EF4-FFF2-40B4-BE49-F238E27FC236}">
                <a16:creationId xmlns:a16="http://schemas.microsoft.com/office/drawing/2014/main" id="{4CC61651-7EFF-3F18-D060-3F139F3B1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66" y="3397845"/>
            <a:ext cx="3329269" cy="3329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Copo de plástico branco&#10;&#10;Descrição gerada automaticamente com confiança baixa">
            <a:extLst>
              <a:ext uri="{FF2B5EF4-FFF2-40B4-BE49-F238E27FC236}">
                <a16:creationId xmlns:a16="http://schemas.microsoft.com/office/drawing/2014/main" id="{4A7F2B6A-E3D2-0D57-0D51-774F33CD7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056" y="3878826"/>
            <a:ext cx="2592663" cy="2592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662B18-AF1E-DA66-4A2C-A3AE2759772F}"/>
              </a:ext>
            </a:extLst>
          </p:cNvPr>
          <p:cNvSpPr txBox="1"/>
          <p:nvPr/>
        </p:nvSpPr>
        <p:spPr>
          <a:xfrm>
            <a:off x="5540012" y="6246812"/>
            <a:ext cx="6429375" cy="4493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r" defTabSz="228600">
              <a:spcAft>
                <a:spcPts val="500"/>
              </a:spcAft>
            </a:pPr>
            <a:r>
              <a:rPr lang="pt-BR" sz="1100" dirty="0">
                <a:solidFill>
                  <a:prstClr val="white"/>
                </a:solidFill>
              </a:rPr>
              <a:t>*Verifique os brindes disponíveis no momento da seleção quando finalizar a sua compra. Neste momento não é possível escolher 2 brindes iguais. </a:t>
            </a:r>
            <a:endParaRPr lang="pt-BR" sz="1100" b="1" dirty="0">
              <a:solidFill>
                <a:srgbClr val="FFE39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E3A9FE-9122-DCA9-1835-16C55EB14B18}"/>
              </a:ext>
            </a:extLst>
          </p:cNvPr>
          <p:cNvSpPr txBox="1"/>
          <p:nvPr/>
        </p:nvSpPr>
        <p:spPr>
          <a:xfrm>
            <a:off x="1449895" y="1991892"/>
            <a:ext cx="4232358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575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COMPROU</a:t>
            </a:r>
            <a:endParaRPr lang="pt-BR" sz="575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EB8A3E2-3A51-AD82-4D44-7F7CDAFCF640}"/>
              </a:ext>
            </a:extLst>
          </p:cNvPr>
          <p:cNvSpPr txBox="1"/>
          <p:nvPr/>
        </p:nvSpPr>
        <p:spPr>
          <a:xfrm>
            <a:off x="1882053" y="2796235"/>
            <a:ext cx="3077990" cy="7135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dirty="0">
                <a:solidFill>
                  <a:prstClr val="white"/>
                </a:solidFill>
              </a:rPr>
              <a:t>600 pontos</a:t>
            </a:r>
            <a:endParaRPr lang="pt-BR" sz="4000" b="1" dirty="0">
              <a:solidFill>
                <a:srgbClr val="FFE39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1DFB0C-3148-AE9D-F1E5-F31E20FA9D7A}"/>
              </a:ext>
            </a:extLst>
          </p:cNvPr>
          <p:cNvSpPr txBox="1"/>
          <p:nvPr/>
        </p:nvSpPr>
        <p:spPr>
          <a:xfrm>
            <a:off x="1336017" y="3514992"/>
            <a:ext cx="423235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69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GANHOU</a:t>
            </a:r>
            <a:endParaRPr lang="pt-BR" sz="690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93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09AFD54-68BD-4207-FAC9-4D9E881A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81"/>
            <a:ext cx="12190476" cy="68571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AEB67D2-3C7D-5AC2-21B4-638DC711B51A}"/>
              </a:ext>
            </a:extLst>
          </p:cNvPr>
          <p:cNvSpPr txBox="1"/>
          <p:nvPr/>
        </p:nvSpPr>
        <p:spPr>
          <a:xfrm>
            <a:off x="4178965" y="1477321"/>
            <a:ext cx="740058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Ao completar a pontuação, o sistema vai habilitar a seleção dos itens  disponíveis para você escolher. Lembre-se que uma vez selecionado, o BRINDE seguirá na mesma caixa do PEDIDO;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A cada 150 pontos comprados, você tem direito a escolha de 1 BRINDE da lista disponível na sua localidade 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Os prêmios são acumulativos;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Válido somente para volume de pontos que você compra diretamente da Herbalife; não considera a soma da pontuação dos seus indicados;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Promoção válida para as compras acumuladas no mês de maio/2023 para todos os Clientes Premium com residência no Brasil;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Para Consultores Independentes que se converterem a Cliente Premium, o volume válido para participação na Promoção é o colocado após a conversão;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A imagem dos brindes que aparecem nos materiais de divulgação é ilustrativa e as cores podem variar dependendo do monitor/celular que você está utilizando para visualizar; 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Produto sujeito a limitação no estoque. Caso necessário poderá ser enviado produto similar;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Promoção não válida para Consultores Independentes Herbalife Nutrition;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Para Clientes Premium que ganharem e se converterem será necessário abrir chamado no Canal Inteligente solicitando o BRINDE (Canal Inteligente&gt;Consultas&gt;Cliente Premium&gt;Promoção);</a:t>
            </a:r>
          </a:p>
          <a:p>
            <a:pPr marL="302850" indent="-171450" algn="just" defTabSz="228600">
              <a:buClr>
                <a:srgbClr val="FFE391"/>
              </a:buClr>
              <a:buFont typeface="Arial" panose="020B0604020202020204" pitchFamily="34" charset="0"/>
              <a:buChar char="•"/>
            </a:pPr>
            <a:r>
              <a:rPr lang="pt-BR" sz="1250" dirty="0">
                <a:solidFill>
                  <a:schemeClr val="bg1"/>
                </a:solidFill>
                <a:latin typeface="Century Gothic" panose="020B0502020202020204" pitchFamily="34" charset="0"/>
              </a:rPr>
              <a:t>Caso você não receba os seus brindes, é importante que entre em contato com a gente para verificarmos oque aconteceu. Ele pode estar a caminho ou a transportadora pode ter tido alguma dificuldade em te encontrar no seu endereço. Se algo acontecer, você terá o prazo de 6 meses a contar da data de término da promoção para nos informar. Solicitações enviadas após esse período não serão processadas;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3A0D32A-F747-7F14-7544-DC920FFD4A69}"/>
              </a:ext>
            </a:extLst>
          </p:cNvPr>
          <p:cNvSpPr/>
          <p:nvPr/>
        </p:nvSpPr>
        <p:spPr>
          <a:xfrm>
            <a:off x="8578622" y="-369718"/>
            <a:ext cx="8545194" cy="844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lnSpc>
                <a:spcPct val="85000"/>
              </a:lnSpc>
            </a:pPr>
            <a:endParaRPr lang="pt-BR" sz="5750" b="1" dirty="0">
              <a:solidFill>
                <a:srgbClr val="ED7D31">
                  <a:lumMod val="60000"/>
                  <a:lumOff val="4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47030-F5B3-7E12-811A-75D27B8A158C}"/>
              </a:ext>
            </a:extLst>
          </p:cNvPr>
          <p:cNvSpPr txBox="1"/>
          <p:nvPr/>
        </p:nvSpPr>
        <p:spPr>
          <a:xfrm>
            <a:off x="4130361" y="419132"/>
            <a:ext cx="6983513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00">
              <a:lnSpc>
                <a:spcPct val="110000"/>
              </a:lnSpc>
              <a:spcAft>
                <a:spcPts val="500"/>
              </a:spcAft>
            </a:pPr>
            <a:r>
              <a:rPr lang="pt-BR" sz="69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Gothic" panose="020B0502020202020204" pitchFamily="34" charset="0"/>
                <a:cs typeface="Segoe UI" panose="020B0502040204020203" pitchFamily="34" charset="0"/>
              </a:rPr>
              <a:t>REGULAMENTO</a:t>
            </a:r>
          </a:p>
        </p:txBody>
      </p:sp>
    </p:spTree>
    <p:extLst>
      <p:ext uri="{BB962C8B-B14F-4D97-AF65-F5344CB8AC3E}">
        <p14:creationId xmlns:p14="http://schemas.microsoft.com/office/powerpoint/2010/main" val="36373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9564E-7 -2.59259E-6 L -0.06849 -2.59259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042A7F31-C45B-FE79-2029-EC8AAB0D6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E8D2E"/>
            </a:gs>
            <a:gs pos="57000">
              <a:srgbClr val="EE8D2E"/>
            </a:gs>
            <a:gs pos="100000">
              <a:srgbClr val="63B32E"/>
            </a:gs>
            <a:gs pos="100000">
              <a:srgbClr val="63B3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B75C0011-F596-4C0F-B2A2-4F30AA767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71" y="-94496"/>
            <a:ext cx="12423771" cy="69904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23D11C6-49EC-DB98-13A3-86758E82F41C}"/>
              </a:ext>
            </a:extLst>
          </p:cNvPr>
          <p:cNvSpPr txBox="1"/>
          <p:nvPr/>
        </p:nvSpPr>
        <p:spPr>
          <a:xfrm>
            <a:off x="243281" y="485966"/>
            <a:ext cx="6142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  <a:ea typeface="HGMaruGothicMPRO" panose="020B0400000000000000" pitchFamily="34" charset="-128"/>
              </a:rPr>
              <a:t>SNACK BOX FLIPTOP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BB664-1AD0-41A5-BD1A-3435B30CEFA2}"/>
              </a:ext>
            </a:extLst>
          </p:cNvPr>
          <p:cNvSpPr txBox="1"/>
          <p:nvPr/>
        </p:nvSpPr>
        <p:spPr>
          <a:xfrm>
            <a:off x="243281" y="1040235"/>
            <a:ext cx="576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latin typeface="Arial Nova" panose="020B0504020202020204" pitchFamily="34" charset="0"/>
              </a:rPr>
              <a:t>Produzido em Polipropileno (material atóxico livre de ftalatos)</a:t>
            </a:r>
          </a:p>
          <a:p>
            <a:r>
              <a:rPr lang="pt-BR" sz="1200" dirty="0">
                <a:solidFill>
                  <a:schemeClr val="bg1"/>
                </a:solidFill>
                <a:latin typeface="Arial Nova" panose="020B0504020202020204" pitchFamily="34" charset="0"/>
              </a:rPr>
              <a:t>Medidas: 130mm L x  45mm A x 150mm C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DAC298-64CF-D25F-C586-7BBB7F963FF6}"/>
              </a:ext>
            </a:extLst>
          </p:cNvPr>
          <p:cNvSpPr txBox="1"/>
          <p:nvPr/>
        </p:nvSpPr>
        <p:spPr>
          <a:xfrm>
            <a:off x="6226031" y="5072283"/>
            <a:ext cx="364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  <a:ea typeface="HGMaruGothicMPRO" panose="020B0400000000000000" pitchFamily="34" charset="-128"/>
              </a:rPr>
              <a:t>PARA O CLIENTE PREMIUM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B2CF85-77A7-5455-4A69-4150BBACFE5B}"/>
              </a:ext>
            </a:extLst>
          </p:cNvPr>
          <p:cNvSpPr txBox="1"/>
          <p:nvPr/>
        </p:nvSpPr>
        <p:spPr>
          <a:xfrm>
            <a:off x="6226031" y="5441615"/>
            <a:ext cx="347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 Nova" panose="020B0504020202020204" pitchFamily="34" charset="0"/>
              </a:rPr>
              <a:t>Comprou Ganhou 1 unidade para cada 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Arial Nova" panose="020B0504020202020204" pitchFamily="34" charset="0"/>
              </a:rPr>
              <a:t>Fiber Immune adquirido em maio/2023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6AA23DA-DFC8-0646-36DE-FC68968F3C4D}"/>
              </a:ext>
            </a:extLst>
          </p:cNvPr>
          <p:cNvSpPr/>
          <p:nvPr/>
        </p:nvSpPr>
        <p:spPr>
          <a:xfrm>
            <a:off x="1" y="1635853"/>
            <a:ext cx="3724712" cy="7717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6FE6D8-33BD-123E-7875-23FA8A008621}"/>
              </a:ext>
            </a:extLst>
          </p:cNvPr>
          <p:cNvSpPr txBox="1"/>
          <p:nvPr/>
        </p:nvSpPr>
        <p:spPr>
          <a:xfrm>
            <a:off x="129782" y="1667803"/>
            <a:ext cx="347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Arial Black" panose="020B0A04020102020204" pitchFamily="34" charset="0"/>
                <a:ea typeface="HGMaruGothicMPRO" panose="020B0400000000000000" pitchFamily="34" charset="-128"/>
              </a:rPr>
              <a:t>EXCLUSIVO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482B44-BB05-27E0-8618-61A8A844DC61}"/>
              </a:ext>
            </a:extLst>
          </p:cNvPr>
          <p:cNvSpPr txBox="1"/>
          <p:nvPr/>
        </p:nvSpPr>
        <p:spPr>
          <a:xfrm>
            <a:off x="4782436" y="210551"/>
            <a:ext cx="7166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chemeClr val="bg1"/>
                </a:solidFill>
                <a:latin typeface="Arial Nova" panose="020B0504020202020204" pitchFamily="34" charset="0"/>
              </a:rPr>
              <a:t>PROMOÇÕES ACUMULATIVAS</a:t>
            </a:r>
          </a:p>
        </p:txBody>
      </p:sp>
    </p:spTree>
    <p:extLst>
      <p:ext uri="{BB962C8B-B14F-4D97-AF65-F5344CB8AC3E}">
        <p14:creationId xmlns:p14="http://schemas.microsoft.com/office/powerpoint/2010/main" val="8886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m 10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DFF830A7-D2EF-ED56-6DDB-3431E3C3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11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Texto&#10;&#10;Descrição gerada automaticamente">
            <a:extLst>
              <a:ext uri="{FF2B5EF4-FFF2-40B4-BE49-F238E27FC236}">
                <a16:creationId xmlns:a16="http://schemas.microsoft.com/office/drawing/2014/main" id="{476F319E-DAFC-D768-7BB1-6D006C930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6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DDDE62-5D09-7C0E-5662-0DAAA1B7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73358A-FB02-C838-69F4-4B2BF466A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210"/>
            <a:ext cx="12190476" cy="68571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32337C-4610-E9E7-6573-FD152694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" y="360"/>
            <a:ext cx="12190476" cy="685714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724F453-347F-BCD1-D307-A47E43A3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" y="1116"/>
            <a:ext cx="12190476" cy="68571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24E460-A57D-F24F-E88A-6BE219F50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9" t="6668" r="22178" b="3044"/>
          <a:stretch/>
        </p:blipFill>
        <p:spPr>
          <a:xfrm>
            <a:off x="2867422" y="457200"/>
            <a:ext cx="6619876" cy="61912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8E86AE-B922-4727-3F63-A167CD73A8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3" t="48756" r="39915" b="36381"/>
          <a:stretch/>
        </p:blipFill>
        <p:spPr>
          <a:xfrm>
            <a:off x="4629547" y="3343275"/>
            <a:ext cx="2695576" cy="10191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2DB1CC-359D-FA27-7A57-E0923F3E73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1" t="45710" r="29288" b="42771"/>
          <a:stretch/>
        </p:blipFill>
        <p:spPr>
          <a:xfrm>
            <a:off x="4896247" y="3134372"/>
            <a:ext cx="3724275" cy="7899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FF1AF7B-6A94-B0C7-12D0-E99D94780F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25837" r="55619" b="40687"/>
          <a:stretch/>
        </p:blipFill>
        <p:spPr>
          <a:xfrm>
            <a:off x="3534172" y="1771650"/>
            <a:ext cx="1876425" cy="22955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B495F54-47EB-ECAF-D3CB-9DBAA15C31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5" t="36255" r="39914" b="51246"/>
          <a:stretch/>
        </p:blipFill>
        <p:spPr>
          <a:xfrm>
            <a:off x="5029597" y="2486025"/>
            <a:ext cx="2295525" cy="8571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AA60AC4-881F-83C6-83AE-D7D7D54734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55146" r="28741" b="36381"/>
          <a:stretch/>
        </p:blipFill>
        <p:spPr>
          <a:xfrm>
            <a:off x="6781404" y="3781425"/>
            <a:ext cx="1905793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7.5656E-7 -4.44444E-6 L -7.5656E-7 -0.0868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4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61156E-6 5.55112E-17 L 0.04955 5.55112E-17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56E-6 5.55112E-17 L 0.04955 5.55112E-17 " pathEditMode="relative" rAng="0" ptsTypes="AA">
                                      <p:cBhvr>
                                        <p:cTn id="23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19474E-6 1.11022E-16 L -1.19474E-6 0.05764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8DF4E8C-1123-8660-A112-CE2FA2024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133"/>
            <a:ext cx="12190476" cy="6857143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D95AAEF-0CA8-8A6B-3E21-938949F14100}"/>
              </a:ext>
            </a:extLst>
          </p:cNvPr>
          <p:cNvCxnSpPr>
            <a:cxnSpLocks/>
          </p:cNvCxnSpPr>
          <p:nvPr/>
        </p:nvCxnSpPr>
        <p:spPr>
          <a:xfrm>
            <a:off x="8134747" y="4133850"/>
            <a:ext cx="742950" cy="0"/>
          </a:xfrm>
          <a:prstGeom prst="line">
            <a:avLst/>
          </a:prstGeom>
          <a:noFill/>
          <a:ln w="31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DAAA4ABA-78F4-E5B7-989E-A3F87F26F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6" t="19844" r="15820" b="13919"/>
          <a:stretch/>
        </p:blipFill>
        <p:spPr>
          <a:xfrm>
            <a:off x="569913" y="837767"/>
            <a:ext cx="5242579" cy="53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3B076B-203E-CA7D-4E5B-AD084094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324"/>
            <a:ext cx="12190476" cy="6857143"/>
          </a:xfrm>
          <a:prstGeom prst="rect">
            <a:avLst/>
          </a:prstGeom>
        </p:spPr>
      </p:pic>
      <p:pic>
        <p:nvPicPr>
          <p:cNvPr id="8" name="Imagem 7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CF10AC3A-4E6C-5318-056C-981EDE96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88" y="603158"/>
            <a:ext cx="6254309" cy="6254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0F31D7-8719-1592-B69C-311A72AE2C10}"/>
              </a:ext>
            </a:extLst>
          </p:cNvPr>
          <p:cNvSpPr txBox="1"/>
          <p:nvPr/>
        </p:nvSpPr>
        <p:spPr>
          <a:xfrm>
            <a:off x="8591146" y="386511"/>
            <a:ext cx="3077990" cy="7119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b="1" dirty="0">
                <a:solidFill>
                  <a:prstClr val="white"/>
                </a:solidFill>
              </a:rPr>
              <a:t> 1 BRINDE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8704D-0F5E-4278-03A9-62B38EE83D23}"/>
              </a:ext>
            </a:extLst>
          </p:cNvPr>
          <p:cNvSpPr txBox="1"/>
          <p:nvPr/>
        </p:nvSpPr>
        <p:spPr>
          <a:xfrm>
            <a:off x="5540012" y="6246812"/>
            <a:ext cx="6429375" cy="4493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r" defTabSz="228600">
              <a:spcAft>
                <a:spcPts val="500"/>
              </a:spcAft>
            </a:pPr>
            <a:r>
              <a:rPr lang="pt-BR" sz="1100" dirty="0">
                <a:solidFill>
                  <a:prstClr val="white"/>
                </a:solidFill>
              </a:rPr>
              <a:t>*Verifique os brindes disponíveis no momento da seleção quando finalizar a sua compra. Neste momento não é possível escolher 2 brindes iguais. </a:t>
            </a:r>
            <a:endParaRPr lang="pt-BR" sz="1100" b="1" dirty="0">
              <a:solidFill>
                <a:srgbClr val="FFE39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DB9A07-B79E-9DCC-53BB-5EF8D7471EEB}"/>
              </a:ext>
            </a:extLst>
          </p:cNvPr>
          <p:cNvSpPr txBox="1"/>
          <p:nvPr/>
        </p:nvSpPr>
        <p:spPr>
          <a:xfrm>
            <a:off x="1449895" y="1991892"/>
            <a:ext cx="4232358" cy="9858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575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COMPROU</a:t>
            </a:r>
            <a:endParaRPr lang="pt-BR" sz="575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E2C246-FC70-24F3-928B-FC28F3891DD1}"/>
              </a:ext>
            </a:extLst>
          </p:cNvPr>
          <p:cNvSpPr txBox="1"/>
          <p:nvPr/>
        </p:nvSpPr>
        <p:spPr>
          <a:xfrm>
            <a:off x="1882053" y="2796235"/>
            <a:ext cx="3077990" cy="7135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algn="ctr" defTabSz="228600">
              <a:spcAft>
                <a:spcPts val="500"/>
              </a:spcAft>
            </a:pPr>
            <a:r>
              <a:rPr lang="pt-BR" sz="4000" dirty="0">
                <a:solidFill>
                  <a:prstClr val="white"/>
                </a:solidFill>
              </a:rPr>
              <a:t>150 pontos</a:t>
            </a:r>
            <a:endParaRPr lang="pt-BR" sz="4000" b="1" dirty="0">
              <a:solidFill>
                <a:srgbClr val="FFE39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C94203-0143-7A7C-B377-253B94E8B3C9}"/>
              </a:ext>
            </a:extLst>
          </p:cNvPr>
          <p:cNvSpPr txBox="1"/>
          <p:nvPr/>
        </p:nvSpPr>
        <p:spPr>
          <a:xfrm>
            <a:off x="1336017" y="3514992"/>
            <a:ext cx="4232358" cy="1164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1000"/>
              </a:spcAft>
              <a:defRPr sz="8800">
                <a:solidFill>
                  <a:srgbClr val="EABF70"/>
                </a:solidFill>
                <a:latin typeface="Century Gothic" panose="020B0502020202020204" pitchFamily="34" charset="0"/>
                <a:cs typeface="Segoe UI" panose="020B0502040204020203" pitchFamily="34" charset="0"/>
              </a:defRPr>
            </a:lvl1pPr>
          </a:lstStyle>
          <a:p>
            <a:pPr defTabSz="228600">
              <a:spcAft>
                <a:spcPts val="500"/>
              </a:spcAft>
            </a:pPr>
            <a:r>
              <a:rPr lang="pt-BR" sz="6900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GANHOU</a:t>
            </a:r>
            <a:endParaRPr lang="pt-BR" sz="6900" dirty="0">
              <a:ln w="12700" cmpd="sng">
                <a:noFill/>
                <a:prstDash val="solid"/>
              </a:ln>
              <a:gradFill>
                <a:gsLst>
                  <a:gs pos="0">
                    <a:srgbClr val="CDAB5D"/>
                  </a:gs>
                  <a:gs pos="7000">
                    <a:srgbClr val="FFE391"/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109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02A2D">
            <a:alpha val="89804"/>
          </a:srgbClr>
        </a:solidFill>
        <a:ln>
          <a:solidFill>
            <a:schemeClr val="bg1"/>
          </a:solidFill>
        </a:ln>
        <a:effectLst>
          <a:outerShdw blurRad="12700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76200">
          <a:solidFill>
            <a:schemeClr val="bg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456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Calibri</vt:lpstr>
      <vt:lpstr>Arial Black</vt:lpstr>
      <vt:lpstr>Arial</vt:lpstr>
      <vt:lpstr>Calibri Light</vt:lpstr>
      <vt:lpstr>Arial Nova</vt:lpstr>
      <vt:lpstr>Century Gothic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Arilson</dc:creator>
  <cp:lastModifiedBy>Thiago Henrique da Silva Moreira</cp:lastModifiedBy>
  <cp:revision>41</cp:revision>
  <dcterms:created xsi:type="dcterms:W3CDTF">2022-08-30T18:04:50Z</dcterms:created>
  <dcterms:modified xsi:type="dcterms:W3CDTF">2023-05-10T19:05:42Z</dcterms:modified>
</cp:coreProperties>
</file>